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10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0EBE0"/>
              </a:solidFill>
              <a:prstDash val="solid"/>
              <a:miter lim="400000"/>
            </a:ln>
          </a:left>
          <a:right>
            <a:ln w="12700" cap="flat">
              <a:solidFill>
                <a:srgbClr val="F0EBE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420094"/>
                  <a:satOff val="-1465"/>
                  <a:lumOff val="-1913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F0EBE0"/>
              </a:solidFill>
              <a:prstDash val="solid"/>
              <a:miter lim="400000"/>
            </a:ln>
          </a:insideH>
          <a:insideV>
            <a:ln w="12700" cap="flat">
              <a:solidFill>
                <a:srgbClr val="F0EBE0"/>
              </a:solidFill>
              <a:prstDash val="solid"/>
              <a:miter lim="400000"/>
            </a:ln>
          </a:insideV>
        </a:tcBdr>
        <a:fill>
          <a:solidFill>
            <a:srgbClr val="54BAE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C6DFB5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7A79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0EBE0"/>
          </a:solidFill>
        </a:fill>
      </a:tcStyle>
    </a:wholeTbl>
    <a:band2H>
      <a:tcTxStyle b="def" i="def"/>
      <a:tcStyle>
        <a:tcBdr/>
        <a:fill>
          <a:solidFill>
            <a:srgbClr val="E4E1D8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AD7D3"/>
          </a:solidFill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0EBE0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34388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FEBE1"/>
          </a:solidFill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5413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0CCC4"/>
          </a:solidFill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7B5B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5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sz="quarter" idx="1" hasCustomPrompt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act information"/>
          <p:cNvSpPr txBox="1"/>
          <p:nvPr>
            <p:ph type="body" sz="quarter" idx="21" hasCustomPrompt="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17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8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19" name="Body Level One…"/>
          <p:cNvSpPr txBox="1"/>
          <p:nvPr>
            <p:ph type="body" idx="1" hasCustomPrompt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he Royal Danish Playhouse, a modern waterfront building in Copenhagen, viewed from the harbor at sunset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8" name="Body Level One…"/>
          <p:cNvSpPr txBox="1"/>
          <p:nvPr>
            <p:ph type="body" sz="quarter" idx="1" hasCustomPrompt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31" name="Attribution"/>
          <p:cNvSpPr txBox="1"/>
          <p:nvPr>
            <p:ph type="body" sz="quarter" idx="22" hasCustomPrompt="1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/>
          <a:lstStyle>
            <a:lvl1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he Royal Danish Playhouse, a modern waterfront building in Copenhagen, viewed from the harbor at sunset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0" name="The Black Diamond, a modern waterfront extension to the Royal Danish Library building in Copenhagen, lit up at night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Suspension bridge over water at sunset"/>
          <p:cNvSpPr/>
          <p:nvPr>
            <p:ph type="pic" idx="23"/>
          </p:nvPr>
        </p:nvSpPr>
        <p:spPr>
          <a:xfrm>
            <a:off x="1778000" y="1346200"/>
            <a:ext cx="12852400" cy="110163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Aerial photo of the Circle Bridge, a modern pedestrian bridge in Copenhagen with five circular platforms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penhagen Opera House lit up at night and viewed from across the water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Presentation Title"/>
          <p:cNvSpPr txBox="1"/>
          <p:nvPr>
            <p:ph type="title" hasCustomPrompt="1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6" name="Author and Date"/>
          <p:cNvSpPr txBox="1"/>
          <p:nvPr>
            <p:ph type="body" sz="quarter" idx="22" hasCustomPrompt="1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7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38" name="Body Level One…"/>
          <p:cNvSpPr txBox="1"/>
          <p:nvPr>
            <p:ph type="body" sz="quarter" idx="1" hasCustomPrompt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9" name="Author and Date"/>
          <p:cNvSpPr txBox="1"/>
          <p:nvPr>
            <p:ph type="body" sz="quarter" idx="22" hasCustomPrompt="1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0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50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1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ody Level One…"/>
          <p:cNvSpPr txBox="1"/>
          <p:nvPr>
            <p:ph type="body" sz="half" idx="1" hasCustomPrompt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quarter" idx="1" hasCustomPrompt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Suspension bridge over water at sunset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9" name="Slide Title"/>
          <p:cNvSpPr txBox="1"/>
          <p:nvPr>
            <p:ph type="title" hasCustomPrompt="1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Slide Title</a:t>
            </a:r>
          </a:p>
        </p:txBody>
      </p:sp>
      <p:sp>
        <p:nvSpPr>
          <p:cNvPr id="70" name="Author and Date"/>
          <p:cNvSpPr txBox="1"/>
          <p:nvPr>
            <p:ph type="body" sz="quarter" idx="22" hasCustomPrompt="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/>
          <a:lstStyle>
            <a:lvl1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1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2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ection Title"/>
          <p:cNvSpPr txBox="1"/>
          <p:nvPr>
            <p:ph type="title" hasCustomPrompt="1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81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2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lide Title"/>
          <p:cNvSpPr txBox="1"/>
          <p:nvPr>
            <p:ph type="title" hasCustomPrompt="1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Slide Title</a:t>
            </a:r>
          </a:p>
        </p:txBody>
      </p:sp>
      <p:sp>
        <p:nvSpPr>
          <p:cNvPr id="91" name="Author and Date"/>
          <p:cNvSpPr txBox="1"/>
          <p:nvPr>
            <p:ph type="body" sz="quarter" idx="21" hasCustomPrompt="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/>
          <a:lstStyle>
            <a:lvl1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Agenda Title"/>
          <p:cNvSpPr txBox="1"/>
          <p:nvPr>
            <p:ph type="title" hasCustomPrompt="1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Agenda Title</a:t>
            </a:r>
          </a:p>
        </p:txBody>
      </p:sp>
      <p:sp>
        <p:nvSpPr>
          <p:cNvPr id="100" name="Body Level One…"/>
          <p:cNvSpPr txBox="1"/>
          <p:nvPr>
            <p:ph type="body" sz="half" idx="1" hasCustomPrompt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12001500" y="13030199"/>
            <a:ext cx="386335" cy="4191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4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5" name="Body Level One…"/>
          <p:cNvSpPr txBox="1"/>
          <p:nvPr>
            <p:ph type="body" idx="1" hasCustomPrompt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98832" y="13030199"/>
            <a:ext cx="38633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1531">
              <a:spcBef>
                <a:spcPts val="0"/>
              </a:spcBef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n-lt"/>
          <a:ea typeface="+mn-ea"/>
          <a:cs typeface="+mn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G_6038.JPG" descr="IMG_6038.JP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rcRect l="0" t="0" r="81" b="0"/>
          <a:stretch>
            <a:fillRect/>
          </a:stretch>
        </p:blipFill>
        <p:spPr>
          <a:xfrm>
            <a:off x="18677" y="0"/>
            <a:ext cx="24365323" cy="13716000"/>
          </a:xfrm>
          <a:prstGeom prst="rect">
            <a:avLst/>
          </a:prstGeom>
        </p:spPr>
      </p:pic>
      <p:sp>
        <p:nvSpPr>
          <p:cNvPr id="167" name="Témavezető: Baumgartner János"/>
          <p:cNvSpPr txBox="1"/>
          <p:nvPr>
            <p:ph type="body" sz="quarter" idx="1"/>
          </p:nvPr>
        </p:nvSpPr>
        <p:spPr>
          <a:xfrm>
            <a:off x="1727199" y="10705455"/>
            <a:ext cx="20929601" cy="20256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37171"/>
                </a:solidFill>
              </a:defRPr>
            </a:lvl1pPr>
          </a:lstStyle>
          <a:p>
            <a:pPr/>
            <a:r>
              <a:t>Témavezető: Baumgartner János</a:t>
            </a:r>
          </a:p>
        </p:txBody>
      </p:sp>
      <p:sp>
        <p:nvSpPr>
          <p:cNvPr id="168" name="Inteligens recept ajánló- és bevásárlólista alkalmazás"/>
          <p:cNvSpPr txBox="1"/>
          <p:nvPr>
            <p:ph type="title"/>
          </p:nvPr>
        </p:nvSpPr>
        <p:spPr>
          <a:xfrm>
            <a:off x="1727199" y="5458023"/>
            <a:ext cx="20929601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03131"/>
                </a:solidFill>
              </a:defRPr>
            </a:lvl1pPr>
          </a:lstStyle>
          <a:p>
            <a:pPr/>
            <a:r>
              <a:t> Inteligens recept ajánló- és bevásárlólista alkalmazás</a:t>
            </a:r>
          </a:p>
        </p:txBody>
      </p:sp>
      <p:sp>
        <p:nvSpPr>
          <p:cNvPr id="169" name="Szilágyi Kristóf, Lakatos Lóránt, Németh Balázs"/>
          <p:cNvSpPr txBox="1"/>
          <p:nvPr>
            <p:ph type="body" idx="22"/>
          </p:nvPr>
        </p:nvSpPr>
        <p:spPr>
          <a:xfrm>
            <a:off x="1727199" y="11478250"/>
            <a:ext cx="20929601" cy="480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45350"/>
                </a:solidFill>
              </a:defRPr>
            </a:lvl1pPr>
          </a:lstStyle>
          <a:p>
            <a:pPr/>
            <a:r>
              <a:t>Szilágyi Kristóf, Lakatos Lóránt, Németh Balázs</a:t>
            </a:r>
          </a:p>
        </p:txBody>
      </p:sp>
      <p:sp>
        <p:nvSpPr>
          <p:cNvPr id="170" name="Line"/>
          <p:cNvSpPr/>
          <p:nvPr/>
        </p:nvSpPr>
        <p:spPr>
          <a:xfrm>
            <a:off x="863600" y="12852400"/>
            <a:ext cx="22656801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71" name="Line"/>
          <p:cNvSpPr/>
          <p:nvPr/>
        </p:nvSpPr>
        <p:spPr>
          <a:xfrm>
            <a:off x="863600" y="889000"/>
            <a:ext cx="22656801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3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evezetés"/>
          <p:cNvSpPr txBox="1"/>
          <p:nvPr>
            <p:ph type="title"/>
          </p:nvPr>
        </p:nvSpPr>
        <p:spPr>
          <a:xfrm>
            <a:off x="1727200" y="1152772"/>
            <a:ext cx="20929600" cy="1672767"/>
          </a:xfrm>
          <a:prstGeom prst="rect">
            <a:avLst/>
          </a:prstGeom>
        </p:spPr>
        <p:txBody>
          <a:bodyPr/>
          <a:lstStyle/>
          <a:p>
            <a:pPr/>
            <a:r>
              <a:t>Bevezetés</a:t>
            </a:r>
          </a:p>
        </p:txBody>
      </p:sp>
      <p:sp>
        <p:nvSpPr>
          <p:cNvPr id="175" name="Időhiány miatt háttérbe szorul az egészséges táplálkozás…"/>
          <p:cNvSpPr txBox="1"/>
          <p:nvPr>
            <p:ph type="body" sz="half" idx="1"/>
          </p:nvPr>
        </p:nvSpPr>
        <p:spPr>
          <a:xfrm>
            <a:off x="1704618" y="4238166"/>
            <a:ext cx="8454201" cy="8294363"/>
          </a:xfrm>
          <a:prstGeom prst="rect">
            <a:avLst/>
          </a:prstGeom>
        </p:spPr>
        <p:txBody>
          <a:bodyPr/>
          <a:lstStyle/>
          <a:p>
            <a:pPr marL="548019" indent="-548019" defTabSz="914400">
              <a:spcBef>
                <a:spcPts val="1700"/>
              </a:spcBef>
              <a:buSzPct val="100000"/>
              <a:buChar char="•"/>
              <a:tabLst>
                <a:tab pos="254000" algn="l"/>
                <a:tab pos="508000" algn="l"/>
                <a:tab pos="774700" algn="l"/>
                <a:tab pos="1028700" algn="l"/>
                <a:tab pos="1295400" algn="l"/>
                <a:tab pos="1549400" algn="l"/>
                <a:tab pos="1816100" algn="l"/>
                <a:tab pos="2070100" algn="l"/>
                <a:tab pos="2324100" algn="l"/>
                <a:tab pos="2590800" algn="l"/>
                <a:tab pos="2844800" algn="l"/>
                <a:tab pos="3111500" algn="l"/>
              </a:tabLst>
              <a:defRPr sz="4088"/>
            </a:pPr>
            <a:r>
              <a:t>Időhiány miatt háttérbe szorul az egészséges táplálkozás</a:t>
            </a:r>
          </a:p>
          <a:p>
            <a:pPr marL="548019" indent="-548019" defTabSz="914400">
              <a:spcBef>
                <a:spcPts val="1700"/>
              </a:spcBef>
              <a:buSzPct val="100000"/>
              <a:buChar char="•"/>
              <a:tabLst>
                <a:tab pos="254000" algn="l"/>
                <a:tab pos="508000" algn="l"/>
                <a:tab pos="774700" algn="l"/>
                <a:tab pos="1028700" algn="l"/>
                <a:tab pos="1295400" algn="l"/>
                <a:tab pos="1549400" algn="l"/>
                <a:tab pos="1816100" algn="l"/>
                <a:tab pos="2070100" algn="l"/>
                <a:tab pos="2324100" algn="l"/>
                <a:tab pos="2590800" algn="l"/>
                <a:tab pos="2844800" algn="l"/>
                <a:tab pos="3111500" algn="l"/>
              </a:tabLst>
              <a:defRPr sz="4088"/>
            </a:pPr>
            <a:r>
              <a:t>Receptek keresése időigényes, preferenciák figyelmen kívül maradnak </a:t>
            </a:r>
          </a:p>
          <a:p>
            <a:pPr marL="548019" indent="-548019" defTabSz="914400">
              <a:spcBef>
                <a:spcPts val="1700"/>
              </a:spcBef>
              <a:buSzPct val="100000"/>
              <a:buChar char="•"/>
              <a:tabLst>
                <a:tab pos="254000" algn="l"/>
                <a:tab pos="508000" algn="l"/>
                <a:tab pos="774700" algn="l"/>
                <a:tab pos="1028700" algn="l"/>
                <a:tab pos="1295400" algn="l"/>
                <a:tab pos="1549400" algn="l"/>
                <a:tab pos="1816100" algn="l"/>
                <a:tab pos="2070100" algn="l"/>
                <a:tab pos="2324100" algn="l"/>
                <a:tab pos="2590800" algn="l"/>
                <a:tab pos="2844800" algn="l"/>
                <a:tab pos="3111500" algn="l"/>
              </a:tabLst>
              <a:defRPr sz="4088"/>
            </a:pPr>
            <a:r>
              <a:t>Allergiák, érzékenységek és étkezési szokások figyelme szükséges</a:t>
            </a:r>
          </a:p>
          <a:p>
            <a:pPr marL="548019" indent="-548019" defTabSz="914400">
              <a:spcBef>
                <a:spcPts val="1700"/>
              </a:spcBef>
              <a:buSzPct val="100000"/>
              <a:buChar char="•"/>
              <a:tabLst>
                <a:tab pos="254000" algn="l"/>
                <a:tab pos="508000" algn="l"/>
                <a:tab pos="774700" algn="l"/>
                <a:tab pos="1028700" algn="l"/>
                <a:tab pos="1295400" algn="l"/>
                <a:tab pos="1549400" algn="l"/>
                <a:tab pos="1816100" algn="l"/>
                <a:tab pos="2070100" algn="l"/>
                <a:tab pos="2324100" algn="l"/>
                <a:tab pos="2590800" algn="l"/>
                <a:tab pos="2844800" algn="l"/>
                <a:tab pos="3111500" algn="l"/>
              </a:tabLst>
              <a:defRPr sz="4088"/>
            </a:pPr>
            <a:r>
              <a:t>Az alkalmazás célja: automatizált támogatás a receptválasztásban </a:t>
            </a:r>
          </a:p>
        </p:txBody>
      </p:sp>
      <p:sp>
        <p:nvSpPr>
          <p:cNvPr id="176" name="Probléma"/>
          <p:cNvSpPr txBox="1"/>
          <p:nvPr/>
        </p:nvSpPr>
        <p:spPr>
          <a:xfrm>
            <a:off x="1884126" y="2836518"/>
            <a:ext cx="8095185" cy="108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8358">
              <a:lnSpc>
                <a:spcPct val="80000"/>
              </a:lnSpc>
              <a:spcBef>
                <a:spcPts val="0"/>
              </a:spcBef>
              <a:defRPr spc="-59" sz="5940">
                <a:solidFill>
                  <a:srgbClr val="4A4A4A"/>
                </a:solidFill>
                <a:latin typeface="+mn-lt"/>
                <a:ea typeface="+mn-ea"/>
                <a:cs typeface="+mn-cs"/>
                <a:sym typeface="Publico Headline Black"/>
              </a:defRPr>
            </a:lvl1pPr>
          </a:lstStyle>
          <a:p>
            <a:pPr/>
            <a:r>
              <a:t>Probléma</a:t>
            </a:r>
          </a:p>
        </p:txBody>
      </p:sp>
      <p:sp>
        <p:nvSpPr>
          <p:cNvPr id="177" name="A Projekt lényege"/>
          <p:cNvSpPr txBox="1"/>
          <p:nvPr/>
        </p:nvSpPr>
        <p:spPr>
          <a:xfrm>
            <a:off x="14566620" y="2836518"/>
            <a:ext cx="8095186" cy="108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8358">
              <a:lnSpc>
                <a:spcPct val="80000"/>
              </a:lnSpc>
              <a:spcBef>
                <a:spcPts val="0"/>
              </a:spcBef>
              <a:defRPr spc="-59" sz="5940">
                <a:solidFill>
                  <a:srgbClr val="4A4A4A"/>
                </a:solidFill>
                <a:latin typeface="+mn-lt"/>
                <a:ea typeface="+mn-ea"/>
                <a:cs typeface="+mn-cs"/>
                <a:sym typeface="Publico Headline Black"/>
              </a:defRPr>
            </a:lvl1pPr>
          </a:lstStyle>
          <a:p>
            <a:pPr/>
            <a:r>
              <a:t>A Projekt lényege</a:t>
            </a:r>
          </a:p>
        </p:txBody>
      </p:sp>
      <p:sp>
        <p:nvSpPr>
          <p:cNvPr id="178" name="Intelligens receptajánlás egyéni preferenciák alapján…"/>
          <p:cNvSpPr txBox="1"/>
          <p:nvPr/>
        </p:nvSpPr>
        <p:spPr>
          <a:xfrm>
            <a:off x="14387112" y="4238166"/>
            <a:ext cx="8454202" cy="8294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750711" indent="-750711" algn="l" defTabSz="12700"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4A4A4A"/>
                </a:solidFill>
              </a:defRPr>
            </a:pPr>
            <a:r>
              <a:t>Intelligens receptajánlás egyéni preferenciák alapján </a:t>
            </a:r>
          </a:p>
          <a:p>
            <a:pPr marL="750711" indent="-750711" algn="l" defTabSz="12700"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4A4A4A"/>
                </a:solidFill>
              </a:defRPr>
            </a:pPr>
            <a:r>
              <a:t>Automatikus bevásárlólista generálása kiválasztott receptekből </a:t>
            </a:r>
          </a:p>
          <a:p>
            <a:pPr marL="750711" indent="-750711" algn="l" defTabSz="12700"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>
                <a:solidFill>
                  <a:srgbClr val="4A4A4A"/>
                </a:solidFill>
              </a:defRPr>
            </a:pPr>
            <a:r>
              <a:t>Felhasználóbarát, mindennapi életet segítő alkalmazás 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etisztult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Letisztult</a:t>
            </a:r>
          </a:p>
          <a:p>
            <a:pPr/>
            <a:r>
              <a:t>Könnyen használható</a:t>
            </a:r>
          </a:p>
          <a:p>
            <a:pPr/>
            <a:r>
              <a:t>Könnyű tájékozódás</a:t>
            </a:r>
          </a:p>
          <a:p>
            <a:pPr/>
            <a:r>
              <a:t>Lényegre törő</a:t>
            </a:r>
          </a:p>
        </p:txBody>
      </p:sp>
      <p:pic>
        <p:nvPicPr>
          <p:cNvPr id="182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16527" y="1797585"/>
            <a:ext cx="12651659" cy="10617630"/>
          </a:xfrm>
          <a:prstGeom prst="rect">
            <a:avLst/>
          </a:prstGeom>
        </p:spPr>
      </p:pic>
      <p:sp>
        <p:nvSpPr>
          <p:cNvPr id="183" name="Kezdőlap"/>
          <p:cNvSpPr txBox="1"/>
          <p:nvPr>
            <p:ph type="title"/>
          </p:nvPr>
        </p:nvSpPr>
        <p:spPr>
          <a:xfrm>
            <a:off x="13657341" y="4974353"/>
            <a:ext cx="9271001" cy="1433669"/>
          </a:xfrm>
          <a:prstGeom prst="rect">
            <a:avLst/>
          </a:prstGeom>
        </p:spPr>
        <p:txBody>
          <a:bodyPr/>
          <a:lstStyle/>
          <a:p>
            <a:pPr/>
            <a:r>
              <a:t>Kezdőlap</a:t>
            </a:r>
          </a:p>
        </p:txBody>
      </p:sp>
      <p:sp>
        <p:nvSpPr>
          <p:cNvPr id="184" name="Inteligens receipt ajánló és bevásárlólista készítő alkalmazá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651509">
              <a:defRPr sz="1900"/>
            </a:lvl1pPr>
          </a:lstStyle>
          <a:p>
            <a:pPr/>
            <a:r>
              <a:t>Inteligens receipt ajánló és bevásárlólista készítő alkalmazás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Bejelentkezés, és Regisztrációs"/>
          <p:cNvSpPr txBox="1"/>
          <p:nvPr>
            <p:ph type="title"/>
          </p:nvPr>
        </p:nvSpPr>
        <p:spPr>
          <a:xfrm>
            <a:off x="1727200" y="1739899"/>
            <a:ext cx="7221903" cy="3225357"/>
          </a:xfrm>
          <a:prstGeom prst="rect">
            <a:avLst/>
          </a:prstGeom>
        </p:spPr>
        <p:txBody>
          <a:bodyPr/>
          <a:lstStyle>
            <a:lvl1pPr defTabSz="508254">
              <a:defRPr spc="-74" sz="7482"/>
            </a:lvl1pPr>
          </a:lstStyle>
          <a:p>
            <a:pPr/>
            <a:r>
              <a:t>Bejelentkezés, és Regisztrációs</a:t>
            </a:r>
          </a:p>
        </p:txBody>
      </p:sp>
      <p:sp>
        <p:nvSpPr>
          <p:cNvPr id="188" name="Inteligens receipt ajánló és bevásárlólista készítő alkalmazá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Inteligens receipt ajánló és bevásárlólista készítő alkalmazás</a:t>
            </a:r>
          </a:p>
        </p:txBody>
      </p:sp>
      <p:sp>
        <p:nvSpPr>
          <p:cNvPr id="189" name="Bejelentkezéshez  - felhasználónév  - jelszó…"/>
          <p:cNvSpPr txBox="1"/>
          <p:nvPr>
            <p:ph type="body" sz="half" idx="1"/>
          </p:nvPr>
        </p:nvSpPr>
        <p:spPr>
          <a:xfrm>
            <a:off x="1749781" y="5822727"/>
            <a:ext cx="14825628" cy="6165851"/>
          </a:xfrm>
          <a:prstGeom prst="rect">
            <a:avLst/>
          </a:prstGeom>
        </p:spPr>
        <p:txBody>
          <a:bodyPr spcCol="741281"/>
          <a:lstStyle/>
          <a:p>
            <a:pPr algn="just"/>
            <a:r>
              <a:t>Bejelentkezéshez </a:t>
            </a:r>
            <a:br/>
            <a:r>
              <a:t>- felhasználónév </a:t>
            </a:r>
            <a:br/>
            <a:r>
              <a:t>- jelszó</a:t>
            </a:r>
          </a:p>
          <a:p>
            <a:pPr algn="just"/>
            <a:r>
              <a:t>Regisztrációhoz </a:t>
            </a:r>
            <a:br/>
            <a:r>
              <a:t>- felhasználónév </a:t>
            </a:r>
            <a:br/>
            <a:r>
              <a:t>- jelszó </a:t>
            </a:r>
            <a:br/>
            <a:r>
              <a:t>- kapcsolattartói e-mail cím</a:t>
            </a:r>
          </a:p>
        </p:txBody>
      </p:sp>
      <p:pic>
        <p:nvPicPr>
          <p:cNvPr id="190" name="Screenshot 2025-11-03 at 7.06.11 PM.png" descr="Screenshot 2025-11-03 at 7.06.11 PM.png"/>
          <p:cNvPicPr>
            <a:picLocks noChangeAspect="1"/>
          </p:cNvPicPr>
          <p:nvPr/>
        </p:nvPicPr>
        <p:blipFill>
          <a:blip r:embed="rId2">
            <a:extLst/>
          </a:blip>
          <a:srcRect l="3334" t="0" r="3334" b="0"/>
          <a:stretch>
            <a:fillRect/>
          </a:stretch>
        </p:blipFill>
        <p:spPr>
          <a:xfrm>
            <a:off x="16672264" y="2362200"/>
            <a:ext cx="7325162" cy="8991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Screenshot 2025-11-03 at 7.05.59 PM.png" descr="Screenshot 2025-11-03 at 7.05.5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43583" y="2343149"/>
            <a:ext cx="6934201" cy="902970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Esetleges ételérzékenység megadása (többet lehet jelölni)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Esetleges ételérzékenység megadása (többet lehet jelölni)</a:t>
            </a:r>
          </a:p>
          <a:p>
            <a:pPr/>
            <a:r>
              <a:t>Étkezési preferencia megadása </a:t>
            </a:r>
            <a:br/>
            <a:r>
              <a:t>(többet lehet jelölni)</a:t>
            </a:r>
          </a:p>
        </p:txBody>
      </p:sp>
      <p:pic>
        <p:nvPicPr>
          <p:cNvPr id="195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32327" y="2553790"/>
            <a:ext cx="9810147" cy="9450801"/>
          </a:xfrm>
          <a:prstGeom prst="rect">
            <a:avLst/>
          </a:prstGeom>
        </p:spPr>
      </p:pic>
      <p:sp>
        <p:nvSpPr>
          <p:cNvPr id="196" name="Regisztrációt követő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Regisztrációt követően</a:t>
            </a:r>
          </a:p>
        </p:txBody>
      </p:sp>
      <p:sp>
        <p:nvSpPr>
          <p:cNvPr id="197" name="Inteligens receipt ajánló és bevásárlólista készítő alkalmazá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651509">
              <a:defRPr sz="1900"/>
            </a:lvl1pPr>
          </a:lstStyle>
          <a:p>
            <a:pPr/>
            <a:r>
              <a:t>Inteligens receipt ajánló és bevásárlólista készítő alkalmazás</a:t>
            </a:r>
          </a:p>
        </p:txBody>
      </p:sp>
      <p:sp>
        <p:nvSpPr>
          <p:cNvPr id="198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Felhasználó személyes adatainak megváltoztatása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Felhasználó személyes adatainak megváltoztatása</a:t>
            </a:r>
          </a:p>
          <a:p>
            <a:pPr/>
            <a:r>
              <a:t>Jelenlegi jelszó megváltoztatása</a:t>
            </a:r>
          </a:p>
          <a:p>
            <a:pPr/>
            <a:r>
              <a:t>Felhasználó érzékenységeinek és preferenciáinak módosítása</a:t>
            </a:r>
          </a:p>
        </p:txBody>
      </p:sp>
      <p:pic>
        <p:nvPicPr>
          <p:cNvPr id="201" name="Suspension bridge over water at sunset" descr="Suspension bridge over water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025174" y="331672"/>
            <a:ext cx="10167051" cy="13052657"/>
          </a:xfrm>
          <a:prstGeom prst="rect">
            <a:avLst/>
          </a:prstGeom>
        </p:spPr>
      </p:pic>
      <p:sp>
        <p:nvSpPr>
          <p:cNvPr id="202" name="Profil beállítás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Profil beállítások</a:t>
            </a:r>
          </a:p>
        </p:txBody>
      </p:sp>
      <p:sp>
        <p:nvSpPr>
          <p:cNvPr id="203" name="Inteligens receipt ajánló és bevásárlólista készítő alkalmazás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651509">
              <a:defRPr sz="1900"/>
            </a:lvl1pPr>
          </a:lstStyle>
          <a:p>
            <a:pPr/>
            <a:r>
              <a:t>Inteligens receipt ajánló és bevásárlólista készítő alkalmazás</a:t>
            </a:r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eptek"/>
          <p:cNvSpPr txBox="1"/>
          <p:nvPr>
            <p:ph type="title"/>
          </p:nvPr>
        </p:nvSpPr>
        <p:spPr>
          <a:xfrm>
            <a:off x="1727200" y="1739899"/>
            <a:ext cx="9912359" cy="2103676"/>
          </a:xfrm>
          <a:prstGeom prst="rect">
            <a:avLst/>
          </a:prstGeom>
        </p:spPr>
        <p:txBody>
          <a:bodyPr/>
          <a:lstStyle/>
          <a:p>
            <a:pPr/>
            <a:r>
              <a:t>Receptek</a:t>
            </a:r>
          </a:p>
        </p:txBody>
      </p:sp>
      <p:sp>
        <p:nvSpPr>
          <p:cNvPr id="207" name="Inteligens receipt ajánló és bevásárlólista készítő alkalmazá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Inteligens receipt ajánló és bevásárlólista készítő alkalmazás</a:t>
            </a:r>
          </a:p>
        </p:txBody>
      </p:sp>
      <p:sp>
        <p:nvSpPr>
          <p:cNvPr id="208" name="Különböző alapanyagú receptek megjelenítése…"/>
          <p:cNvSpPr txBox="1"/>
          <p:nvPr>
            <p:ph type="body" sz="half" idx="1"/>
          </p:nvPr>
        </p:nvSpPr>
        <p:spPr>
          <a:xfrm>
            <a:off x="1380687" y="4669074"/>
            <a:ext cx="10605385" cy="6682900"/>
          </a:xfrm>
          <a:prstGeom prst="rect">
            <a:avLst/>
          </a:prstGeom>
        </p:spPr>
        <p:txBody>
          <a:bodyPr spcCol="530269"/>
          <a:lstStyle/>
          <a:p>
            <a:pPr/>
            <a:r>
              <a:t>Különböző alapanyagú receptek megjelenítése</a:t>
            </a:r>
          </a:p>
          <a:p>
            <a:pPr/>
            <a:r>
              <a:t>Elkészítési idő megjelenítése</a:t>
            </a:r>
          </a:p>
          <a:p>
            <a:pPr/>
            <a:r>
              <a:t>Recept értékelés alapú rendezés</a:t>
            </a:r>
          </a:p>
          <a:p>
            <a:pPr/>
            <a:r>
              <a:t>Receptek kedvencekhez adása</a:t>
            </a:r>
          </a:p>
          <a:p>
            <a:pPr/>
            <a:r>
              <a:t>Bevásárló lista generálása a kiválasztott receptekhez</a:t>
            </a:r>
          </a:p>
          <a:p>
            <a:pPr/>
            <a:r>
              <a:t>Későbbiekben saját receptek publikálása</a:t>
            </a:r>
          </a:p>
        </p:txBody>
      </p:sp>
      <p:pic>
        <p:nvPicPr>
          <p:cNvPr id="209" name="Screenshot 2025-11-03 at 7.32.17 PM.png" descr="Screenshot 2025-11-03 at 7.32.1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58399" y="1951141"/>
            <a:ext cx="11351406" cy="10429668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ovábbi funkció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További funkciók</a:t>
            </a:r>
          </a:p>
        </p:txBody>
      </p:sp>
      <p:sp>
        <p:nvSpPr>
          <p:cNvPr id="213" name="Elfelejtett jelszó kérés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Elfelejtett jelszó kérése</a:t>
            </a:r>
          </a:p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Személyre szabott recept ajánlása</a:t>
            </a:r>
          </a:p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Mértékegységek átváltása</a:t>
            </a:r>
          </a:p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Tálalási adagok módosítása</a:t>
            </a:r>
          </a:p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Elkészítési útmutatók </a:t>
            </a:r>
          </a:p>
          <a:p>
            <a:pPr marL="623090" indent="-623090" defTabSz="914400">
              <a:spcBef>
                <a:spcPts val="1900"/>
              </a:spcBef>
              <a:buSzPct val="100000"/>
              <a:buChar char="•"/>
              <a:tabLst>
                <a:tab pos="292100" algn="l"/>
                <a:tab pos="584200" algn="l"/>
                <a:tab pos="876300" algn="l"/>
                <a:tab pos="1168400" algn="l"/>
                <a:tab pos="1473200" algn="l"/>
                <a:tab pos="1765300" algn="l"/>
                <a:tab pos="2057400" algn="l"/>
                <a:tab pos="2349500" algn="l"/>
                <a:tab pos="2654300" algn="l"/>
                <a:tab pos="2946400" algn="l"/>
                <a:tab pos="3238500" algn="l"/>
                <a:tab pos="3530600" algn="l"/>
              </a:tabLst>
              <a:defRPr sz="4648"/>
            </a:pPr>
            <a:r>
              <a:t>Felhasználó által publikált receptek moderálása és kezelése</a:t>
            </a:r>
          </a:p>
        </p:txBody>
      </p:sp>
      <p:sp>
        <p:nvSpPr>
          <p:cNvPr id="214" name="Slide Number"/>
          <p:cNvSpPr txBox="1"/>
          <p:nvPr>
            <p:ph type="sldNum" sz="quarter" idx="2"/>
          </p:nvPr>
        </p:nvSpPr>
        <p:spPr>
          <a:xfrm>
            <a:off x="12069508" y="13030199"/>
            <a:ext cx="250318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6_FeatureStory">
  <a:themeElements>
    <a:clrScheme name="26_FeatureStory">
      <a:dk1>
        <a:srgbClr val="000000"/>
      </a:dk1>
      <a:lt1>
        <a:srgbClr val="FFFFFF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90BF72"/>
      </a:accent3>
      <a:accent4>
        <a:srgbClr val="F2C449"/>
      </a:accent4>
      <a:accent5>
        <a:srgbClr val="FF4741"/>
      </a:accent5>
      <a:accent6>
        <a:srgbClr val="FF8700"/>
      </a:accent6>
      <a:hlink>
        <a:srgbClr val="0000FF"/>
      </a:hlink>
      <a:folHlink>
        <a:srgbClr val="FF00FF"/>
      </a:folHlink>
    </a:clrScheme>
    <a:fontScheme name="26_FeatureStory">
      <a:majorFont>
        <a:latin typeface="Publico Headline Black"/>
        <a:ea typeface="Publico Headline Black"/>
        <a:cs typeface="Publico Headline Black"/>
      </a:majorFont>
      <a:minorFont>
        <a:latin typeface="Publico Headline Black"/>
        <a:ea typeface="Publico Headline Black"/>
        <a:cs typeface="Publico Headline Black"/>
      </a:minorFont>
    </a:fontScheme>
    <a:fmtScheme name="26_FeatureSto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B4A4B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227AA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1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